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B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686800" y="3840480"/>
            <a:ext cx="5029200" cy="5029200"/>
          </a:xfrm>
          <a:prstGeom prst="ellipse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9601200" y="4663440"/>
            <a:ext cx="2743200" cy="2743200"/>
          </a:xfrm>
          <a:prstGeom prst="ellipse">
            <a:avLst/>
          </a:prstGeom>
          <a:solidFill>
            <a:srgbClr val="0F76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731520"/>
            <a:ext cx="164592" cy="1463040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777240"/>
            <a:ext cx="54864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F59E0B"/>
                </a:solidFill>
                <a:latin typeface="Hiragino Sans"/>
              </a:rPr>
              <a:t>PROPOSAL  /  2025 SEMINAR STRATEGY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737360"/>
            <a:ext cx="91440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5400" b="1">
                <a:solidFill>
                  <a:srgbClr val="FFFFFF"/>
                </a:solidFill>
                <a:latin typeface="Hiragino Sans"/>
              </a:rPr>
              <a:t>2025 年度</a:t>
            </a:r>
          </a:p>
          <a:p>
            <a:pPr algn="l">
              <a:lnSpc>
                <a:spcPct val="115000"/>
              </a:lnSpc>
            </a:pPr>
            <a:r>
              <a:rPr sz="5400" b="1">
                <a:solidFill>
                  <a:srgbClr val="FFFFFF"/>
                </a:solidFill>
                <a:latin typeface="Hiragino Sans"/>
              </a:rPr>
              <a:t>セミナー集客戦略 提案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4114800"/>
            <a:ext cx="73152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5000"/>
              </a:lnSpc>
            </a:pPr>
            <a:r>
              <a:rPr sz="2200" b="0">
                <a:solidFill>
                  <a:srgbClr val="CBD5E1"/>
                </a:solidFill>
                <a:latin typeface="Hiragino Sans"/>
              </a:rPr>
              <a:t>5 年分の実績データに基づく</a:t>
            </a:r>
          </a:p>
          <a:p>
            <a:pPr algn="l">
              <a:lnSpc>
                <a:spcPct val="145000"/>
              </a:lnSpc>
            </a:pPr>
            <a:r>
              <a:rPr sz="2200" b="0">
                <a:solidFill>
                  <a:srgbClr val="CBD5E1"/>
                </a:solidFill>
                <a:latin typeface="Hiragino Sans"/>
              </a:rPr>
              <a:t>未来予測と来年度の打ち手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035040"/>
            <a:ext cx="12191695" cy="36576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6172200"/>
            <a:ext cx="54864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FFFFFF"/>
                </a:solidFill>
                <a:latin typeface="Hiragino Sans"/>
              </a:rPr>
              <a:t>作成日：2026年05月17日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0" y="6172200"/>
            <a:ext cx="4572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1200" b="0">
                <a:solidFill>
                  <a:srgbClr val="94A3B8"/>
                </a:solidFill>
                <a:latin typeface="Hiragino Sans"/>
              </a:rPr>
              <a:t>Gemini CLI 実務活用講座  デモ用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01  /  EXECUTIVE 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5 年間の実績を 4 指標で振り返る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2020 年比で参加者は +72%、売上は約 2 倍。成約率も着実に改善。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86000"/>
            <a:ext cx="2651760" cy="310896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2286000"/>
            <a:ext cx="2651760" cy="109728"/>
          </a:xfrm>
          <a:prstGeom prst="rect">
            <a:avLst/>
          </a:prstGeom>
          <a:solidFill>
            <a:srgbClr val="0596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64748B"/>
                </a:solidFill>
                <a:latin typeface="Hiragino Sans"/>
              </a:rPr>
              <a:t>参加者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200400"/>
            <a:ext cx="219456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5600" b="1">
                <a:solidFill>
                  <a:srgbClr val="059669"/>
                </a:solidFill>
                <a:latin typeface="Hiragino Sans"/>
              </a:rPr>
              <a:t>620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2976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0">
                <a:solidFill>
                  <a:srgbClr val="0F172A"/>
                </a:solidFill>
                <a:latin typeface="Hiragino Sans"/>
              </a:rPr>
              <a:t>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828032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1">
                <a:solidFill>
                  <a:srgbClr val="059669"/>
                </a:solidFill>
                <a:latin typeface="Hiragino Sans"/>
              </a:rPr>
              <a:t>+72% vs 2020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64992" y="2286000"/>
            <a:ext cx="2651760" cy="310896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64992" y="2286000"/>
            <a:ext cx="2651760" cy="109728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93592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64748B"/>
                </a:solidFill>
                <a:latin typeface="Hiragino Sans"/>
              </a:rPr>
              <a:t>売上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3592" y="3200400"/>
            <a:ext cx="219456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800" b="1">
                <a:solidFill>
                  <a:srgbClr val="1E40AF"/>
                </a:solidFill>
                <a:latin typeface="Hiragino Sans"/>
              </a:rPr>
              <a:t>3,520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93592" y="42976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0">
                <a:solidFill>
                  <a:srgbClr val="0F172A"/>
                </a:solidFill>
                <a:latin typeface="Hiragino Sans"/>
              </a:rPr>
              <a:t>万円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93592" y="4828032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1">
                <a:solidFill>
                  <a:srgbClr val="1E40AF"/>
                </a:solidFill>
                <a:latin typeface="Hiragino Sans"/>
              </a:rPr>
              <a:t>+96% vs 2020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81344" y="2286000"/>
            <a:ext cx="2651760" cy="310896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81344" y="2286000"/>
            <a:ext cx="2651760" cy="109728"/>
          </a:xfrm>
          <a:prstGeom prst="rect">
            <a:avLst/>
          </a:prstGeom>
          <a:solidFill>
            <a:srgbClr val="0F76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9944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64748B"/>
                </a:solidFill>
                <a:latin typeface="Hiragino Sans"/>
              </a:rPr>
              <a:t>成約率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9944" y="3200400"/>
            <a:ext cx="219456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800" b="1">
                <a:solidFill>
                  <a:srgbClr val="0F766E"/>
                </a:solidFill>
                <a:latin typeface="Hiragino Sans"/>
              </a:rPr>
              <a:t>11.5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9944" y="42976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0">
                <a:solidFill>
                  <a:srgbClr val="0F172A"/>
                </a:solidFill>
                <a:latin typeface="Hiragino Sans"/>
              </a:rPr>
              <a:t>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9944" y="4828032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1">
                <a:solidFill>
                  <a:srgbClr val="0F766E"/>
                </a:solidFill>
                <a:latin typeface="Hiragino Sans"/>
              </a:rPr>
              <a:t>+1.5 pt 改善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997696" y="2286000"/>
            <a:ext cx="2651760" cy="310896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997696" y="2286000"/>
            <a:ext cx="2651760" cy="109728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226296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64748B"/>
                </a:solidFill>
                <a:latin typeface="Hiragino Sans"/>
              </a:rPr>
              <a:t>広告ROI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26296" y="3200400"/>
            <a:ext cx="219456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5600" b="1">
                <a:solidFill>
                  <a:srgbClr val="F59E0B"/>
                </a:solidFill>
                <a:latin typeface="Hiragino Sans"/>
              </a:rPr>
              <a:t>880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226296" y="42976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0">
                <a:solidFill>
                  <a:srgbClr val="0F172A"/>
                </a:solidFill>
                <a:latin typeface="Hiragino Sans"/>
              </a:rPr>
              <a:t>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226296" y="4828032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1">
                <a:solidFill>
                  <a:srgbClr val="F59E0B"/>
                </a:solidFill>
                <a:latin typeface="Hiragino Sans"/>
              </a:rPr>
              <a:t>5 年平均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48640" y="5577840"/>
            <a:ext cx="11064240" cy="777240"/>
          </a:xfrm>
          <a:prstGeom prst="roundRect">
            <a:avLst>
              <a:gd name="adj" fmla="val 40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14400" y="5715000"/>
            <a:ext cx="10332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0F172A"/>
                </a:solidFill>
                <a:latin typeface="Hiragino Sans"/>
              </a:rPr>
              <a:t>→ 5 年連続で右肩上がり。コロナ禍（2021）の落ち込みは過去化し、CAGR 14.5% の安定成長期に入っている。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2 / 9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02  /  5-YEAR PERFORMANCE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5 年間の参加者・売上トレンド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参加者数（棒）と売上（折れ線）を併記。両指標とも 2022 年以降の伸びが顕著。</a:t>
            </a:r>
          </a:p>
        </p:txBody>
      </p:sp>
      <p:pic>
        <p:nvPicPr>
          <p:cNvPr id="6" name="Picture 5" descr="chart_tre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2103120"/>
            <a:ext cx="7772400" cy="432072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595360" y="2103120"/>
            <a:ext cx="3017520" cy="1280160"/>
          </a:xfrm>
          <a:prstGeom prst="roundRect">
            <a:avLst>
              <a:gd name="adj" fmla="val 8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823960" y="2212848"/>
            <a:ext cx="25603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64748B"/>
                </a:solidFill>
                <a:latin typeface="Hiragino Sans"/>
              </a:rPr>
              <a:t>CAGR（年平均成長率）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23960" y="2514600"/>
            <a:ext cx="25603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 b="1">
                <a:solidFill>
                  <a:srgbClr val="059669"/>
                </a:solidFill>
                <a:latin typeface="Hiragino Sans"/>
              </a:rPr>
              <a:t>+14.5%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595360" y="3520440"/>
            <a:ext cx="3017520" cy="1280160"/>
          </a:xfrm>
          <a:prstGeom prst="roundRect">
            <a:avLst>
              <a:gd name="adj" fmla="val 8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823960" y="3630168"/>
            <a:ext cx="25603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64748B"/>
                </a:solidFill>
                <a:latin typeface="Hiragino Sans"/>
              </a:rPr>
              <a:t>売上 5 年伸長率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23960" y="3931920"/>
            <a:ext cx="25603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 b="1">
                <a:solidFill>
                  <a:srgbClr val="1E40AF"/>
                </a:solidFill>
                <a:latin typeface="Hiragino Sans"/>
              </a:rPr>
              <a:t>+96%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595360" y="4937760"/>
            <a:ext cx="3017520" cy="1280160"/>
          </a:xfrm>
          <a:prstGeom prst="roundRect">
            <a:avLst>
              <a:gd name="adj" fmla="val 8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823960" y="5047488"/>
            <a:ext cx="25603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64748B"/>
                </a:solidFill>
                <a:latin typeface="Hiragino Sans"/>
              </a:rPr>
              <a:t>ROI 5 年平均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23960" y="5349240"/>
            <a:ext cx="25603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 b="1">
                <a:solidFill>
                  <a:srgbClr val="F59E0B"/>
                </a:solidFill>
                <a:latin typeface="Hiragino Sans"/>
              </a:rPr>
              <a:t>880%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3 / 9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03  /  CONVERSION RATE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成約率は 5 年で +1.5 ポイント改善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コンテンツ品質と参加者層マッチングの精度向上が背景。来期も継続的な施策が必要。</a:t>
            </a:r>
          </a:p>
        </p:txBody>
      </p:sp>
      <p:pic>
        <p:nvPicPr>
          <p:cNvPr id="6" name="Picture 5" descr="chart_ra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2194560"/>
            <a:ext cx="6858000" cy="268568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772400" y="2286000"/>
            <a:ext cx="3840480" cy="11887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772400" y="2286000"/>
            <a:ext cx="109728" cy="1188720"/>
          </a:xfrm>
          <a:prstGeom prst="rect">
            <a:avLst/>
          </a:prstGeom>
          <a:solidFill>
            <a:srgbClr val="0596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046720" y="2450592"/>
            <a:ext cx="3474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64748B"/>
                </a:solidFill>
                <a:latin typeface="Hiragino Sans"/>
              </a:rPr>
              <a:t>コロナ前比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6720" y="2724912"/>
            <a:ext cx="3474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>
                <a:solidFill>
                  <a:srgbClr val="059669"/>
                </a:solidFill>
                <a:latin typeface="Hiragino Sans"/>
              </a:rPr>
              <a:t>+1.5pt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6720" y="3154680"/>
            <a:ext cx="3474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10.0% → 11.5%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0" y="3611880"/>
            <a:ext cx="3840480" cy="11887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0" y="3611880"/>
            <a:ext cx="109728" cy="118872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046720" y="3776472"/>
            <a:ext cx="3474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64748B"/>
                </a:solidFill>
                <a:latin typeface="Hiragino Sans"/>
              </a:rPr>
              <a:t>ベンチマーク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46720" y="4050792"/>
            <a:ext cx="3474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>
                <a:solidFill>
                  <a:srgbClr val="1E40AF"/>
                </a:solidFill>
                <a:latin typeface="Hiragino Sans"/>
              </a:rPr>
              <a:t>業界平均 8.2%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46720" y="4480560"/>
            <a:ext cx="3474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同テーマ平均比 +3.3pt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772400" y="4937760"/>
            <a:ext cx="3840480" cy="118872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772400" y="4937760"/>
            <a:ext cx="109728" cy="1188720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46720" y="5102352"/>
            <a:ext cx="3474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64748B"/>
                </a:solidFill>
                <a:latin typeface="Hiragino Sans"/>
              </a:rPr>
              <a:t>改善余地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46720" y="5376672"/>
            <a:ext cx="3474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>
                <a:solidFill>
                  <a:srgbClr val="F59E0B"/>
                </a:solidFill>
                <a:latin typeface="Hiragino Sans"/>
              </a:rPr>
              <a:t>目標 12.5%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46720" y="5806440"/>
            <a:ext cx="3474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あと +1.0pt で達成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4 / 9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04  /  MARKET ENVIRONMENT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周辺環境は「機会」も「逆風」も拡大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オンライン化と若年層シフトは追い風、競合増と広告単価上昇は要対応。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194560"/>
            <a:ext cx="3703320" cy="4206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2194560"/>
            <a:ext cx="3703320" cy="502920"/>
          </a:xfrm>
          <a:prstGeom prst="rect">
            <a:avLst/>
          </a:prstGeom>
          <a:solidFill>
            <a:srgbClr val="0596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304288"/>
            <a:ext cx="3154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FFFFF"/>
                </a:solidFill>
                <a:latin typeface="Hiragino Sans"/>
              </a:rPr>
              <a:t>TREND 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971800"/>
            <a:ext cx="315468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200" b="1">
                <a:solidFill>
                  <a:srgbClr val="059669"/>
                </a:solidFill>
                <a:latin typeface="Hiragino Sans"/>
              </a:rPr>
              <a:t>70%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526280"/>
            <a:ext cx="315468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1">
                <a:solidFill>
                  <a:srgbClr val="0F172A"/>
                </a:solidFill>
                <a:latin typeface="Hiragino Sans"/>
              </a:rPr>
              <a:t>オンライン比率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074920"/>
            <a:ext cx="315468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300" b="0">
                <a:solidFill>
                  <a:srgbClr val="64748B"/>
                </a:solidFill>
                <a:latin typeface="Hiragino Sans"/>
              </a:rPr>
              <a:t>2024 年のオンライン開催比率。会場費・移動コスト圧縮が進行。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34840" y="2194560"/>
            <a:ext cx="3703320" cy="4206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434840" y="2194560"/>
            <a:ext cx="3703320" cy="50292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709160" y="2304288"/>
            <a:ext cx="3154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FFFFF"/>
                </a:solidFill>
                <a:latin typeface="Hiragino Sans"/>
              </a:rPr>
              <a:t>TREND 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9160" y="2971800"/>
            <a:ext cx="315468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200" b="1">
                <a:solidFill>
                  <a:srgbClr val="1E40AF"/>
                </a:solidFill>
                <a:latin typeface="Hiragino Sans"/>
              </a:rPr>
              <a:t>55%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09160" y="4526280"/>
            <a:ext cx="315468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1">
                <a:solidFill>
                  <a:srgbClr val="0F172A"/>
                </a:solidFill>
                <a:latin typeface="Hiragino Sans"/>
              </a:rPr>
              <a:t>若年層比率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9160" y="5074920"/>
            <a:ext cx="315468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300" b="0">
                <a:solidFill>
                  <a:srgbClr val="64748B"/>
                </a:solidFill>
                <a:latin typeface="Hiragino Sans"/>
              </a:rPr>
              <a:t>30 代以下の比率が 40% → 55% に上昇。コンテンツ調整余地あり。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321040" y="2194560"/>
            <a:ext cx="3703320" cy="4206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321040" y="2194560"/>
            <a:ext cx="3703320" cy="502920"/>
          </a:xfrm>
          <a:prstGeom prst="rect">
            <a:avLst/>
          </a:prstGeom>
          <a:solidFill>
            <a:srgbClr val="DC26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95360" y="2304288"/>
            <a:ext cx="31546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FFFFF"/>
                </a:solidFill>
                <a:latin typeface="Hiragino Sans"/>
              </a:rPr>
              <a:t>TREND ▼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95360" y="2971800"/>
            <a:ext cx="315468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200" b="1">
                <a:solidFill>
                  <a:srgbClr val="DC2626"/>
                </a:solidFill>
                <a:latin typeface="Hiragino Sans"/>
              </a:rPr>
              <a:t>+18%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95360" y="4526280"/>
            <a:ext cx="315468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1">
                <a:solidFill>
                  <a:srgbClr val="0F172A"/>
                </a:solidFill>
                <a:latin typeface="Hiragino Sans"/>
              </a:rPr>
              <a:t>広告単価上昇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60" y="5074920"/>
            <a:ext cx="315468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300" b="0">
                <a:solidFill>
                  <a:srgbClr val="64748B"/>
                </a:solidFill>
                <a:latin typeface="Hiragino Sans"/>
              </a:rPr>
              <a:t>1 リードあたりの広告単価が 5 年で +18%。獲得効率の見直し必須。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5 / 9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05  /  2025 FORECAST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2025 年予測：3 シナリオで備える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基本シナリオの達成確度 60%。楽観・悲観の両端も準備しておく。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194560"/>
            <a:ext cx="3703320" cy="26517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20320">
            <a:solidFill>
              <a:srgbClr val="0596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77240" y="2423160"/>
            <a:ext cx="1005840" cy="365760"/>
          </a:xfrm>
          <a:prstGeom prst="roundRect">
            <a:avLst>
              <a:gd name="adj" fmla="val 50000"/>
            </a:avLst>
          </a:prstGeom>
          <a:solidFill>
            <a:srgbClr val="0596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450592"/>
            <a:ext cx="10058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1400" b="1">
                <a:solidFill>
                  <a:srgbClr val="FFFFFF"/>
                </a:solidFill>
                <a:latin typeface="Hiragino Sans"/>
              </a:rPr>
              <a:t>楽観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0240" y="2487168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0">
                <a:solidFill>
                  <a:srgbClr val="64748B"/>
                </a:solidFill>
                <a:latin typeface="Hiragino Sans"/>
              </a:rPr>
              <a:t>60% → 75%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063240"/>
            <a:ext cx="315468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000" b="1">
                <a:solidFill>
                  <a:srgbClr val="059669"/>
                </a:solidFill>
                <a:latin typeface="Hiragino Sans"/>
              </a:rPr>
              <a:t>730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977640"/>
            <a:ext cx="3154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500" b="1">
                <a:solidFill>
                  <a:srgbClr val="0F172A"/>
                </a:solidFill>
                <a:latin typeface="Hiragino Sans"/>
              </a:rPr>
              <a:t>人 / 4,220 万円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343400"/>
            <a:ext cx="3154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広告効率 +12.5% を実現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434840" y="2194560"/>
            <a:ext cx="3703320" cy="26517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2032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4663440" y="2423160"/>
            <a:ext cx="1005840" cy="365760"/>
          </a:xfrm>
          <a:prstGeom prst="roundRect">
            <a:avLst>
              <a:gd name="adj" fmla="val 50000"/>
            </a:avLst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63440" y="2450592"/>
            <a:ext cx="10058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1400" b="1">
                <a:solidFill>
                  <a:srgbClr val="FFFFFF"/>
                </a:solidFill>
                <a:latin typeface="Hiragino Sans"/>
              </a:rPr>
              <a:t>基本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06440" y="2487168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0">
                <a:solidFill>
                  <a:srgbClr val="64748B"/>
                </a:solidFill>
                <a:latin typeface="Hiragino Sans"/>
              </a:rPr>
              <a:t>基準ケース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9160" y="3063240"/>
            <a:ext cx="315468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000" b="1">
                <a:solidFill>
                  <a:srgbClr val="1E40AF"/>
                </a:solidFill>
                <a:latin typeface="Hiragino Sans"/>
              </a:rPr>
              <a:t>680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9160" y="3977640"/>
            <a:ext cx="3154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500" b="1">
                <a:solidFill>
                  <a:srgbClr val="0F172A"/>
                </a:solidFill>
                <a:latin typeface="Hiragino Sans"/>
              </a:rPr>
              <a:t>人 / 3,850 万円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09160" y="4343400"/>
            <a:ext cx="3154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前年同水準の運営継続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321040" y="2194560"/>
            <a:ext cx="3703320" cy="26517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20320">
            <a:solidFill>
              <a:srgbClr val="DC262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8549640" y="2423160"/>
            <a:ext cx="1005840" cy="365760"/>
          </a:xfrm>
          <a:prstGeom prst="roundRect">
            <a:avLst>
              <a:gd name="adj" fmla="val 50000"/>
            </a:avLst>
          </a:prstGeom>
          <a:solidFill>
            <a:srgbClr val="DC26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49640" y="2450592"/>
            <a:ext cx="10058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1400" b="1">
                <a:solidFill>
                  <a:srgbClr val="FFFFFF"/>
                </a:solidFill>
                <a:latin typeface="Hiragino Sans"/>
              </a:rPr>
              <a:t>悲観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92640" y="2487168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0">
                <a:solidFill>
                  <a:srgbClr val="64748B"/>
                </a:solidFill>
                <a:latin typeface="Hiragino Sans"/>
              </a:rPr>
              <a:t>リスクシナリオ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95360" y="3063240"/>
            <a:ext cx="315468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000" b="1">
                <a:solidFill>
                  <a:srgbClr val="DC2626"/>
                </a:solidFill>
                <a:latin typeface="Hiragino Sans"/>
              </a:rPr>
              <a:t>560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95360" y="3977640"/>
            <a:ext cx="3154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500" b="1">
                <a:solidFill>
                  <a:srgbClr val="0F172A"/>
                </a:solidFill>
                <a:latin typeface="Hiragino Sans"/>
              </a:rPr>
              <a:t>人 / 2,800 万円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95360" y="4343400"/>
            <a:ext cx="3154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成約率が 10.5% へ低下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5074920"/>
            <a:ext cx="11064240" cy="1234440"/>
          </a:xfrm>
          <a:prstGeom prst="roundRect">
            <a:avLst>
              <a:gd name="adj" fmla="val 4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77240" y="5184648"/>
            <a:ext cx="10607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1">
                <a:solidFill>
                  <a:srgbClr val="0F172A"/>
                </a:solidFill>
                <a:latin typeface="Hiragino Sans"/>
              </a:rPr>
              <a:t>シナリオの前提条件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7240" y="5577840"/>
            <a:ext cx="352044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059669"/>
                </a:solidFill>
                <a:latin typeface="Hiragino Sans"/>
              </a:rPr>
              <a:t>楽観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77240" y="5833872"/>
            <a:ext cx="352044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>
                <a:solidFill>
                  <a:srgbClr val="64748B"/>
                </a:solidFill>
                <a:latin typeface="Hiragino Sans"/>
              </a:rPr>
              <a:t>広告効率最大化 ＋ コンテンツ刷新で集客力強化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43400" y="5577840"/>
            <a:ext cx="352044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1E40AF"/>
                </a:solidFill>
                <a:latin typeface="Hiragino Sans"/>
              </a:rPr>
              <a:t>基本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43400" y="5833872"/>
            <a:ext cx="352044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>
                <a:solidFill>
                  <a:srgbClr val="64748B"/>
                </a:solidFill>
                <a:latin typeface="Hiragino Sans"/>
              </a:rPr>
              <a:t>前年同水準の運用継続 ＋ 既存施策の安定運用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09560" y="5577840"/>
            <a:ext cx="352044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DC2626"/>
                </a:solidFill>
                <a:latin typeface="Hiragino Sans"/>
              </a:rPr>
              <a:t>悲観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909560" y="5833872"/>
            <a:ext cx="352044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>
                <a:solidFill>
                  <a:srgbClr val="64748B"/>
                </a:solidFill>
                <a:latin typeface="Hiragino Sans"/>
              </a:rPr>
              <a:t>競合増加・広告単価上昇・成約率低下が同時発生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6 / 9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06  /  STRATEGIC ACTIONS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2025 年度 戦略提案：4 つの打ち手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広告投資の継続最適化と、申込導線の自動化を両軸で進める。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194560"/>
            <a:ext cx="5486400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77240" y="2468880"/>
            <a:ext cx="868680" cy="868680"/>
          </a:xfrm>
          <a:prstGeom prst="ellipse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560320"/>
            <a:ext cx="868680" cy="685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2800" b="1">
                <a:solidFill>
                  <a:srgbClr val="FFFFFF"/>
                </a:solidFill>
                <a:latin typeface="Hiragino Sans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2468880"/>
            <a:ext cx="40233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1">
                <a:solidFill>
                  <a:srgbClr val="0F172A"/>
                </a:solidFill>
                <a:latin typeface="Hiragino Sans"/>
              </a:rPr>
              <a:t>広告 400 万円維持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2907792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1E40AF"/>
                </a:solidFill>
                <a:latin typeface="Hiragino Sans"/>
              </a:rPr>
              <a:t>CV 率最適化に再投資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474720"/>
            <a:ext cx="493776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5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費用は前年水準を維持し、運用最適化・LP 改修・配信先選定で +5% の効率改善を狙う。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172200" y="2194560"/>
            <a:ext cx="5486400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400800" y="2468880"/>
            <a:ext cx="868680" cy="868680"/>
          </a:xfrm>
          <a:prstGeom prst="ellipse">
            <a:avLst/>
          </a:prstGeom>
          <a:solidFill>
            <a:srgbClr val="0F76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0" y="2560320"/>
            <a:ext cx="868680" cy="685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2800" b="1">
                <a:solidFill>
                  <a:srgbClr val="FFFFFF"/>
                </a:solidFill>
                <a:latin typeface="Hiragino Sans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52360" y="2468880"/>
            <a:ext cx="40233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1">
                <a:solidFill>
                  <a:srgbClr val="0F172A"/>
                </a:solidFill>
                <a:latin typeface="Hiragino Sans"/>
              </a:rPr>
              <a:t>リピート促進新設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52360" y="2907792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0F766E"/>
                </a:solidFill>
                <a:latin typeface="Hiragino Sans"/>
              </a:rPr>
              <a:t>過去参加者向け施策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46520" y="3474720"/>
            <a:ext cx="493776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5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過去 3 年の参加者リストへ向け、定期メルマガと優待早割を新設。リピート率 +15pt を目標。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389120"/>
            <a:ext cx="5486400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777240" y="4663440"/>
            <a:ext cx="868680" cy="868680"/>
          </a:xfrm>
          <a:prstGeom prst="ellipse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77240" y="4754880"/>
            <a:ext cx="868680" cy="685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2800" b="1">
                <a:solidFill>
                  <a:srgbClr val="FFFFFF"/>
                </a:solidFill>
                <a:latin typeface="Hiragino Sans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28800" y="4663440"/>
            <a:ext cx="40233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1">
                <a:solidFill>
                  <a:srgbClr val="0F172A"/>
                </a:solidFill>
                <a:latin typeface="Hiragino Sans"/>
              </a:rPr>
              <a:t>オンライン 75% 化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28800" y="5102352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F59E0B"/>
                </a:solidFill>
                <a:latin typeface="Hiragino Sans"/>
              </a:rPr>
              <a:t>運営コスト圧縮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5669280"/>
            <a:ext cx="493776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5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オフラインを「年 4 回のフラッグシップ」に限定し、残りはオンライン化で会場費 △180 万円。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4389120"/>
            <a:ext cx="5486400" cy="20574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6400800" y="4663440"/>
            <a:ext cx="868680" cy="868680"/>
          </a:xfrm>
          <a:prstGeom prst="ellipse">
            <a:avLst/>
          </a:prstGeom>
          <a:solidFill>
            <a:srgbClr val="0596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0" y="4754880"/>
            <a:ext cx="868680" cy="685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2800" b="1">
                <a:solidFill>
                  <a:srgbClr val="FFFFFF"/>
                </a:solidFill>
                <a:latin typeface="Hiragino Sans"/>
              </a:rPr>
              <a:t>04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452360" y="4663440"/>
            <a:ext cx="40233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1">
                <a:solidFill>
                  <a:srgbClr val="0F172A"/>
                </a:solidFill>
                <a:latin typeface="Hiragino Sans"/>
              </a:rPr>
              <a:t>AI で申込自動化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52360" y="5102352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059669"/>
                </a:solidFill>
                <a:latin typeface="Hiragino Sans"/>
              </a:rPr>
              <a:t>Gemini CLI 活用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46520" y="5669280"/>
            <a:ext cx="493776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5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申込 → 確認メール → リマインドまでを AI に任せ、運営工数 △40h / 月を実現。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7 / 9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65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1">
                <a:solidFill>
                  <a:srgbClr val="F59E0B"/>
                </a:solidFill>
                <a:latin typeface="Hiragino Sans"/>
              </a:rPr>
              <a:t>07  /  TIMELINE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777240"/>
            <a:ext cx="109728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200" b="1">
                <a:solidFill>
                  <a:srgbClr val="0F172A"/>
                </a:solidFill>
                <a:latin typeface="Hiragino Sans"/>
              </a:rPr>
              <a:t>実行スケジュール（年間ロードマップ）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417320"/>
            <a:ext cx="10972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0">
                <a:solidFill>
                  <a:srgbClr val="64748B"/>
                </a:solidFill>
                <a:latin typeface="Hiragino Sans"/>
              </a:rPr>
              <a:t>Q2 〜 Q4 にかけて段階的に施策を投入。Q4 末に通期評価。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3200400"/>
            <a:ext cx="10515600" cy="54864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1115568" y="3081528"/>
            <a:ext cx="329184" cy="329184"/>
          </a:xfrm>
          <a:prstGeom prst="ellipse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45720" y="1874520"/>
            <a:ext cx="2468880" cy="105156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63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82880" y="1956816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1">
                <a:solidFill>
                  <a:srgbClr val="1E40AF"/>
                </a:solidFill>
                <a:latin typeface="Hiragino Sans"/>
              </a:rPr>
              <a:t>2026 Q2 (4-6月)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" y="2240280"/>
            <a:ext cx="219456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0F172A"/>
                </a:solidFill>
                <a:latin typeface="Hiragino Sans"/>
              </a:rPr>
              <a:t>申込自動化 / 第1弾セミナー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" y="269748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0">
                <a:solidFill>
                  <a:srgbClr val="64748B"/>
                </a:solidFill>
                <a:latin typeface="Hiragino Sans"/>
              </a:rPr>
              <a:t>AI 導入 + 5月・6月開催</a:t>
            </a:r>
          </a:p>
        </p:txBody>
      </p:sp>
      <p:sp>
        <p:nvSpPr>
          <p:cNvPr id="12" name="Oval 11"/>
          <p:cNvSpPr/>
          <p:nvPr/>
        </p:nvSpPr>
        <p:spPr>
          <a:xfrm>
            <a:off x="4315968" y="3081528"/>
            <a:ext cx="329184" cy="329184"/>
          </a:xfrm>
          <a:prstGeom prst="ellipse">
            <a:avLst/>
          </a:prstGeom>
          <a:solidFill>
            <a:srgbClr val="0F76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3246120" y="1874520"/>
            <a:ext cx="2468880" cy="105156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63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383280" y="1956816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1">
                <a:solidFill>
                  <a:srgbClr val="0F766E"/>
                </a:solidFill>
                <a:latin typeface="Hiragino Sans"/>
              </a:rPr>
              <a:t>2026 Q3 (7-9月)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3280" y="2240280"/>
            <a:ext cx="219456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0F172A"/>
                </a:solidFill>
                <a:latin typeface="Hiragino Sans"/>
              </a:rPr>
              <a:t>効果測定 / 配分最適化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83280" y="269748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0">
                <a:solidFill>
                  <a:srgbClr val="64748B"/>
                </a:solidFill>
                <a:latin typeface="Hiragino Sans"/>
              </a:rPr>
              <a:t>ROI 分析 + 広告チューニング</a:t>
            </a:r>
          </a:p>
        </p:txBody>
      </p:sp>
      <p:sp>
        <p:nvSpPr>
          <p:cNvPr id="17" name="Oval 16"/>
          <p:cNvSpPr/>
          <p:nvPr/>
        </p:nvSpPr>
        <p:spPr>
          <a:xfrm>
            <a:off x="7516368" y="3081528"/>
            <a:ext cx="329184" cy="329184"/>
          </a:xfrm>
          <a:prstGeom prst="ellipse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6446520" y="1874520"/>
            <a:ext cx="2468880" cy="105156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63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83680" y="1956816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1">
                <a:solidFill>
                  <a:srgbClr val="F59E0B"/>
                </a:solidFill>
                <a:latin typeface="Hiragino Sans"/>
              </a:rPr>
              <a:t>2026 Q4 (10-12月)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2240280"/>
            <a:ext cx="219456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0F172A"/>
                </a:solidFill>
                <a:latin typeface="Hiragino Sans"/>
              </a:rPr>
              <a:t>通期評価 / 2027 計画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269748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0">
                <a:solidFill>
                  <a:srgbClr val="64748B"/>
                </a:solidFill>
                <a:latin typeface="Hiragino Sans"/>
              </a:rPr>
              <a:t>達成検証 + 次年度策定</a:t>
            </a:r>
          </a:p>
        </p:txBody>
      </p:sp>
      <p:sp>
        <p:nvSpPr>
          <p:cNvPr id="22" name="Oval 21"/>
          <p:cNvSpPr/>
          <p:nvPr/>
        </p:nvSpPr>
        <p:spPr>
          <a:xfrm>
            <a:off x="10716768" y="3081528"/>
            <a:ext cx="329184" cy="329184"/>
          </a:xfrm>
          <a:prstGeom prst="ellipse">
            <a:avLst/>
          </a:prstGeom>
          <a:solidFill>
            <a:srgbClr val="05966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9646920" y="1874520"/>
            <a:ext cx="2468880" cy="105156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63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784080" y="1956816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1">
                <a:solidFill>
                  <a:srgbClr val="059669"/>
                </a:solidFill>
                <a:latin typeface="Hiragino Sans"/>
              </a:rPr>
              <a:t>継続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84080" y="2240280"/>
            <a:ext cx="219456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0F172A"/>
                </a:solidFill>
                <a:latin typeface="Hiragino Sans"/>
              </a:rPr>
              <a:t>オンライン比率引き上げ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784080" y="269748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0">
                <a:solidFill>
                  <a:srgbClr val="64748B"/>
                </a:solidFill>
                <a:latin typeface="Hiragino Sans"/>
              </a:rPr>
              <a:t>段階的に 60% → 75%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4206240"/>
            <a:ext cx="11064240" cy="2011680"/>
          </a:xfrm>
          <a:prstGeom prst="roundRect">
            <a:avLst>
              <a:gd name="adj" fmla="val 4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77240" y="4389120"/>
            <a:ext cx="1069848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800" b="1">
                <a:solidFill>
                  <a:srgbClr val="0F172A"/>
                </a:solidFill>
                <a:latin typeface="Hiragino Sans"/>
              </a:rPr>
              <a:t>2025 年 通期 KPI 目標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7240" y="498348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64748B"/>
                </a:solidFill>
                <a:latin typeface="Hiragino Sans"/>
              </a:rPr>
              <a:t>参加者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77240" y="53035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000" b="1">
                <a:solidFill>
                  <a:srgbClr val="1E40AF"/>
                </a:solidFill>
                <a:latin typeface="Hiragino Sans"/>
              </a:rPr>
              <a:t>680 人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29000" y="498348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64748B"/>
                </a:solidFill>
                <a:latin typeface="Hiragino Sans"/>
              </a:rPr>
              <a:t>売上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29000" y="53035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000" b="1">
                <a:solidFill>
                  <a:srgbClr val="059669"/>
                </a:solidFill>
                <a:latin typeface="Hiragino Sans"/>
              </a:rPr>
              <a:t>3,850 万円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80760" y="498348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64748B"/>
                </a:solidFill>
                <a:latin typeface="Hiragino Sans"/>
              </a:rPr>
              <a:t>成約率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080760" y="53035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000" b="1">
                <a:solidFill>
                  <a:srgbClr val="0F766E"/>
                </a:solidFill>
                <a:latin typeface="Hiragino Sans"/>
              </a:rPr>
              <a:t>11.8%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732520" y="498348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1">
                <a:solidFill>
                  <a:srgbClr val="64748B"/>
                </a:solidFill>
                <a:latin typeface="Hiragino Sans"/>
              </a:rPr>
              <a:t>ROI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732520" y="53035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000" b="1">
                <a:solidFill>
                  <a:srgbClr val="F59E0B"/>
                </a:solidFill>
                <a:latin typeface="Hiragino Sans"/>
              </a:rPr>
              <a:t>950%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48640" y="6492240"/>
            <a:ext cx="11064240" cy="800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48640" y="6565392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900" b="0">
                <a:solidFill>
                  <a:srgbClr val="64748B"/>
                </a:solidFill>
                <a:latin typeface="Hiragino Sans"/>
              </a:rPr>
              <a:t>2025 年度 セミナー集客戦略 提案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515600" y="6565392"/>
            <a:ext cx="10972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sz="900" b="1">
                <a:solidFill>
                  <a:srgbClr val="64748B"/>
                </a:solidFill>
                <a:latin typeface="Hiragino Sans"/>
              </a:rPr>
              <a:t>8 / 9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48640" y="6492240"/>
            <a:ext cx="548640" cy="200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5943600" cy="6858000"/>
          </a:xfrm>
          <a:prstGeom prst="rect">
            <a:avLst/>
          </a:prstGeom>
          <a:solidFill>
            <a:srgbClr val="0F1B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943600" y="0"/>
            <a:ext cx="621792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731520" y="731520"/>
            <a:ext cx="164592" cy="1463040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77724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F59E0B"/>
                </a:solidFill>
                <a:latin typeface="Hiragino Sans"/>
              </a:rPr>
              <a:t>NEXT 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828800"/>
            <a:ext cx="50292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800" b="1">
                <a:solidFill>
                  <a:srgbClr val="FFFFFF"/>
                </a:solidFill>
                <a:latin typeface="Hiragino Sans"/>
              </a:rPr>
              <a:t>戦略を</a:t>
            </a:r>
          </a:p>
          <a:p>
            <a:pPr algn="l">
              <a:lnSpc>
                <a:spcPct val="115000"/>
              </a:lnSpc>
            </a:pPr>
            <a:r>
              <a:rPr sz="4800" b="1">
                <a:solidFill>
                  <a:srgbClr val="FFFFFF"/>
                </a:solidFill>
                <a:latin typeface="Hiragino Sans"/>
              </a:rPr>
              <a:t>動かしましょう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4114800"/>
            <a:ext cx="50292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1400" b="0">
                <a:solidFill>
                  <a:srgbClr val="CBD5E1"/>
                </a:solidFill>
                <a:latin typeface="Hiragino Sans"/>
              </a:rPr>
              <a:t>本提案について、ご質問・ご相談はお気軽にお寄せください。</a:t>
            </a:r>
          </a:p>
          <a:p>
            <a:pPr algn="l">
              <a:lnSpc>
                <a:spcPct val="160000"/>
              </a:lnSpc>
            </a:pPr>
            <a:r>
              <a:rPr sz="1400" b="0">
                <a:solidFill>
                  <a:srgbClr val="CBD5E1"/>
                </a:solidFill>
                <a:latin typeface="Hiragino Sans"/>
              </a:rPr>
              <a:t>まずは Q2 の打ち手から、一緒に走り始めましょう。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77724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 b="1">
                <a:solidFill>
                  <a:srgbClr val="1E40AF"/>
                </a:solidFill>
                <a:latin typeface="Hiragino Sans"/>
              </a:rPr>
              <a:t>TODO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1280160"/>
            <a:ext cx="54864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solidFill>
                  <a:srgbClr val="0F172A"/>
                </a:solidFill>
                <a:latin typeface="Hiragino Sans"/>
              </a:rPr>
              <a:t>今週中にやること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0" y="2468880"/>
            <a:ext cx="5212080" cy="1005840"/>
          </a:xfrm>
          <a:prstGeom prst="roundRect">
            <a:avLst>
              <a:gd name="adj" fmla="val 6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6583680" y="2697480"/>
            <a:ext cx="548640" cy="548640"/>
          </a:xfrm>
          <a:prstGeom prst="ellipse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583680" y="2761488"/>
            <a:ext cx="5486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1800" b="1">
                <a:solidFill>
                  <a:srgbClr val="FFFFFF"/>
                </a:solidFill>
                <a:latin typeface="Hiragino Sans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2633472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600" b="1">
                <a:solidFill>
                  <a:srgbClr val="0F172A"/>
                </a:solidFill>
                <a:latin typeface="Hiragino Sans"/>
              </a:rPr>
              <a:t>本提案の承認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063240"/>
            <a:ext cx="4114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目安：5/末まで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3657600"/>
            <a:ext cx="5212080" cy="1005840"/>
          </a:xfrm>
          <a:prstGeom prst="roundRect">
            <a:avLst>
              <a:gd name="adj" fmla="val 6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6583680" y="3886200"/>
            <a:ext cx="548640" cy="548640"/>
          </a:xfrm>
          <a:prstGeom prst="ellipse">
            <a:avLst/>
          </a:prstGeom>
          <a:solidFill>
            <a:srgbClr val="0F76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83680" y="3950208"/>
            <a:ext cx="5486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1800" b="1">
                <a:solidFill>
                  <a:srgbClr val="FFFFFF"/>
                </a:solidFill>
                <a:latin typeface="Hiragino Sans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822192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600" b="1">
                <a:solidFill>
                  <a:srgbClr val="0F172A"/>
                </a:solidFill>
                <a:latin typeface="Hiragino Sans"/>
              </a:rPr>
              <a:t>施策担当者アサイン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4251960"/>
            <a:ext cx="4114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目安：6/上旬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0" y="4846320"/>
            <a:ext cx="5212080" cy="1005840"/>
          </a:xfrm>
          <a:prstGeom prst="roundRect">
            <a:avLst>
              <a:gd name="adj" fmla="val 6000"/>
            </a:avLst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6583680" y="5074920"/>
            <a:ext cx="548640" cy="548640"/>
          </a:xfrm>
          <a:prstGeom prst="ellipse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583680" y="5138928"/>
            <a:ext cx="5486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1800" b="1">
                <a:solidFill>
                  <a:srgbClr val="FFFFFF"/>
                </a:solidFill>
                <a:latin typeface="Hiragino Sans"/>
              </a:rPr>
              <a:t>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5010912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600" b="1">
                <a:solidFill>
                  <a:srgbClr val="0F172A"/>
                </a:solidFill>
                <a:latin typeface="Hiragino Sans"/>
              </a:rPr>
              <a:t>Q2 キックオフ会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5440680"/>
            <a:ext cx="4114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00" b="0">
                <a:solidFill>
                  <a:srgbClr val="64748B"/>
                </a:solidFill>
                <a:latin typeface="Hiragino Sans"/>
              </a:rPr>
              <a:t>目安：6/中旬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43600" y="6309360"/>
            <a:ext cx="6217920" cy="36576"/>
          </a:xfrm>
          <a:prstGeom prst="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0" y="640080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000" b="0">
                <a:solidFill>
                  <a:srgbClr val="64748B"/>
                </a:solidFill>
                <a:latin typeface="Hiragino Sans"/>
              </a:rPr>
              <a:t>Gemini CLI 実務活用講座  /  デモ提案資料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